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9" r:id="rId2"/>
    <p:sldMasterId id="2147483714" r:id="rId3"/>
    <p:sldMasterId id="2147483725" r:id="rId4"/>
    <p:sldMasterId id="2147483755" r:id="rId5"/>
    <p:sldMasterId id="2147483659" r:id="rId6"/>
    <p:sldMasterId id="2147483691" r:id="rId7"/>
    <p:sldMasterId id="2147483693" r:id="rId8"/>
  </p:sldMasterIdLst>
  <p:notesMasterIdLst>
    <p:notesMasterId r:id="rId21"/>
  </p:notesMasterIdLst>
  <p:sldIdLst>
    <p:sldId id="301" r:id="rId9"/>
    <p:sldId id="300" r:id="rId10"/>
    <p:sldId id="305" r:id="rId11"/>
    <p:sldId id="304" r:id="rId12"/>
    <p:sldId id="303" r:id="rId13"/>
    <p:sldId id="302" r:id="rId14"/>
    <p:sldId id="308" r:id="rId15"/>
    <p:sldId id="307" r:id="rId16"/>
    <p:sldId id="306" r:id="rId17"/>
    <p:sldId id="310" r:id="rId18"/>
    <p:sldId id="309" r:id="rId19"/>
    <p:sldId id="31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Microsoft Sans Serif" panose="020B0604020202020204" pitchFamily="3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Source Serif Pro" panose="02040603050405020204" pitchFamily="18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Trebuchet MS" panose="020B070302020209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28CBA29A-B1D0-375D-2847-B430BA5AA188}" v="2" dt="2022-09-13T02:12:24.571"/>
    <p1510:client id="{316F054B-6F27-1795-A025-A8D5608690AB}" v="3" dt="2022-09-20T20:17:28.262"/>
    <p1510:client id="{42815C5B-5ABC-19EA-D16E-F27450631AEF}" v="621" dt="2022-09-27T15:12:03.829"/>
    <p1510:client id="{48CF8B10-471D-E54B-8ED4-6919F848F229}" v="1" dt="2022-08-23T18:23:54.041"/>
    <p1510:client id="{4C6E562B-80BE-00A9-1327-E4709E92FB62}" v="18" dt="2022-09-09T20:04:48.314"/>
    <p1510:client id="{5294E809-3BE6-E468-1301-00B5051B3D66}" v="10" dt="2022-09-09T16:11:01.466"/>
    <p1510:client id="{57AFC49B-30E4-BCC6-19BF-A644F763D3AB}" v="7" dt="2022-09-06T22:43:10.406"/>
    <p1510:client id="{59A33EFC-D767-B5FE-BDAF-FCEE7E50723E}" v="12" dt="2023-02-12T20:37:28.068"/>
    <p1510:client id="{6A7E1DBF-551F-15DF-72E3-0F3A453EDB82}" v="39" dt="2022-09-27T02:19:52.267"/>
    <p1510:client id="{6C45E7B3-CDEA-D86A-6107-A887FFCED6E2}" v="20" dt="2023-02-13T22:42:50.418"/>
    <p1510:client id="{70EC3EB0-E858-039E-546F-9696649DF7EB}" v="18" dt="2022-09-01T20:17:44.837"/>
    <p1510:client id="{8666E712-3B44-4778-B727-29F210D193DF}" v="28" dt="2022-09-27T17:54:35.309"/>
    <p1510:client id="{866E0E34-E742-B383-269D-0DBF0F3CC9DE}" v="35" dt="2022-09-27T17:07:13.422"/>
    <p1510:client id="{8A05A3EE-4DB2-22D1-ED31-A5BA32037D12}" v="29" dt="2022-09-13T21:05:40.252"/>
    <p1510:client id="{8E5FF271-7A4E-07D4-6A34-29429513A5BE}" v="6" dt="2023-02-28T01:44:10.930"/>
    <p1510:client id="{96CCFB8E-F5D7-4957-7208-4D7189578B59}" v="3" dt="2023-02-22T13:08:13.604"/>
    <p1510:client id="{9995C3B3-2BA2-684A-7E60-DA14BD242E34}" v="62" dt="2022-09-27T17:34:27.407"/>
    <p1510:client id="{A153938E-4B61-10C8-3D5B-0FB54D012DDE}" v="8" dt="2022-09-27T18:29:52.400"/>
    <p1510:client id="{A698491D-0151-6F02-F39A-9AE6F3A42B96}" v="1" dt="2022-09-13T02:17:29.216"/>
    <p1510:client id="{B6C33131-F1B8-FC9C-40E7-DD2C0ABD9206}" v="6" dt="2022-09-27T17:39:10.085"/>
    <p1510:client id="{B8EBD373-F095-AE58-D3C7-2C3701EB5CAE}" v="1" dt="2022-08-23T18:21:43.543"/>
    <p1510:client id="{C975C744-6D6D-F55C-63E5-9D152CEC081E}" v="2" dt="2023-02-22T15:04:33.964"/>
    <p1510:client id="{E7DAF715-D7EB-B544-B6C4-FDE745AE9862}" v="2" dt="2022-08-24T00:10:06.655"/>
    <p1510:client id="{F0BB5BAE-952D-B306-AA26-43B20C2ECF0C}" v="1" dt="2022-09-22T12:46:42.459"/>
    <p1510:client id="{F513F7C4-0403-0AD0-60FD-E3647B4EFE9B}" v="6" dt="2022-09-27T17:16:19.533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694"/>
  </p:normalViewPr>
  <p:slideViewPr>
    <p:cSldViewPr snapToGrid="0">
      <p:cViewPr varScale="1">
        <p:scale>
          <a:sx n="170" d="100"/>
          <a:sy n="170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8.fntdata"/><Relationship Id="rId11" Type="http://schemas.openxmlformats.org/officeDocument/2006/relationships/slide" Target="slides/slide3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2.xml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2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C975C744-6D6D-F55C-63E5-9D152CEC081E}"/>
    <pc:docChg chg="addSld addMainMaster">
      <pc:chgData name="Daniel Khashabi" userId="S::dkhasha1@jh.edu::62390808-c838-45e6-be59-d6fd0d208bc8" providerId="AD" clId="Web-{C975C744-6D6D-F55C-63E5-9D152CEC081E}" dt="2023-02-22T15:04:33.964" v="1"/>
      <pc:docMkLst>
        <pc:docMk/>
      </pc:docMkLst>
      <pc:sldChg chg="add">
        <pc:chgData name="Daniel Khashabi" userId="S::dkhasha1@jh.edu::62390808-c838-45e6-be59-d6fd0d208bc8" providerId="AD" clId="Web-{C975C744-6D6D-F55C-63E5-9D152CEC081E}" dt="2023-02-22T15:04:33.839" v="0"/>
        <pc:sldMkLst>
          <pc:docMk/>
          <pc:sldMk cId="793152171" sldId="309"/>
        </pc:sldMkLst>
      </pc:sldChg>
      <pc:sldChg chg="add">
        <pc:chgData name="Daniel Khashabi" userId="S::dkhasha1@jh.edu::62390808-c838-45e6-be59-d6fd0d208bc8" providerId="AD" clId="Web-{C975C744-6D6D-F55C-63E5-9D152CEC081E}" dt="2023-02-22T15:04:33.964" v="1"/>
        <pc:sldMkLst>
          <pc:docMk/>
          <pc:sldMk cId="3362314904" sldId="310"/>
        </pc:sldMkLst>
      </pc:sldChg>
      <pc:sldMasterChg chg="add addSldLayout">
        <pc:chgData name="Daniel Khashabi" userId="S::dkhasha1@jh.edu::62390808-c838-45e6-be59-d6fd0d208bc8" providerId="AD" clId="Web-{C975C744-6D6D-F55C-63E5-9D152CEC081E}" dt="2023-02-22T15:04:33.839" v="0"/>
        <pc:sldMasterMkLst>
          <pc:docMk/>
          <pc:sldMasterMk cId="0" sldId="2147483693"/>
        </pc:sldMasterMkLst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4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5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6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7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8"/>
          </pc:sldLayoutMkLst>
        </pc:sldLayoutChg>
      </pc:sldMasterChg>
    </pc:docChg>
  </pc:docChgLst>
  <pc:docChgLst>
    <pc:chgData name="Daniel Khashabi" userId="S::dkhasha1@jh.edu::62390808-c838-45e6-be59-d6fd0d208bc8" providerId="AD" clId="Web-{8E5FF271-7A4E-07D4-6A34-29429513A5BE}"/>
    <pc:docChg chg="addSld modSld">
      <pc:chgData name="Daniel Khashabi" userId="S::dkhasha1@jh.edu::62390808-c838-45e6-be59-d6fd0d208bc8" providerId="AD" clId="Web-{8E5FF271-7A4E-07D4-6A34-29429513A5BE}" dt="2023-02-28T01:44:10.930" v="4" actId="1076"/>
      <pc:docMkLst>
        <pc:docMk/>
      </pc:docMkLst>
      <pc:sldChg chg="addSp modSp new">
        <pc:chgData name="Daniel Khashabi" userId="S::dkhasha1@jh.edu::62390808-c838-45e6-be59-d6fd0d208bc8" providerId="AD" clId="Web-{8E5FF271-7A4E-07D4-6A34-29429513A5BE}" dt="2023-02-28T01:44:10.930" v="4" actId="1076"/>
        <pc:sldMkLst>
          <pc:docMk/>
          <pc:sldMk cId="3439491513" sldId="311"/>
        </pc:sldMkLst>
        <pc:picChg chg="add mod">
          <ac:chgData name="Daniel Khashabi" userId="S::dkhasha1@jh.edu::62390808-c838-45e6-be59-d6fd0d208bc8" providerId="AD" clId="Web-{8E5FF271-7A4E-07D4-6A34-29429513A5BE}" dt="2023-02-28T01:44:10.930" v="4" actId="1076"/>
          <ac:picMkLst>
            <pc:docMk/>
            <pc:sldMk cId="3439491513" sldId="311"/>
            <ac:picMk id="4" creationId="{6426E924-26F4-C150-5C52-CBABCB6A88AA}"/>
          </ac:picMkLst>
        </pc:picChg>
      </pc:sldChg>
    </pc:docChg>
  </pc:docChgLst>
  <pc:docChgLst>
    <pc:chgData name="Daniel Khashabi" userId="S::dkhasha1@jh.edu::62390808-c838-45e6-be59-d6fd0d208bc8" providerId="AD" clId="Web-{59A33EFC-D767-B5FE-BDAF-FCEE7E50723E}"/>
    <pc:docChg chg="addSld delSld addMainMaster">
      <pc:chgData name="Daniel Khashabi" userId="S::dkhasha1@jh.edu::62390808-c838-45e6-be59-d6fd0d208bc8" providerId="AD" clId="Web-{59A33EFC-D767-B5FE-BDAF-FCEE7E50723E}" dt="2023-02-12T20:37:28.068" v="11"/>
      <pc:docMkLst>
        <pc:docMk/>
      </pc:docMkLst>
      <pc:sldChg chg="add">
        <pc:chgData name="Daniel Khashabi" userId="S::dkhasha1@jh.edu::62390808-c838-45e6-be59-d6fd0d208bc8" providerId="AD" clId="Web-{59A33EFC-D767-B5FE-BDAF-FCEE7E50723E}" dt="2023-02-12T20:37:22.302" v="0"/>
        <pc:sldMkLst>
          <pc:docMk/>
          <pc:sldMk cId="334039208" sldId="302"/>
        </pc:sldMkLst>
      </pc:sldChg>
      <pc:sldChg chg="add">
        <pc:chgData name="Daniel Khashabi" userId="S::dkhasha1@jh.edu::62390808-c838-45e6-be59-d6fd0d208bc8" providerId="AD" clId="Web-{59A33EFC-D767-B5FE-BDAF-FCEE7E50723E}" dt="2023-02-12T20:37:22.365" v="1"/>
        <pc:sldMkLst>
          <pc:docMk/>
          <pc:sldMk cId="1129361765" sldId="303"/>
        </pc:sldMkLst>
      </pc:sldChg>
      <pc:sldChg chg="add">
        <pc:chgData name="Daniel Khashabi" userId="S::dkhasha1@jh.edu::62390808-c838-45e6-be59-d6fd0d208bc8" providerId="AD" clId="Web-{59A33EFC-D767-B5FE-BDAF-FCEE7E50723E}" dt="2023-02-12T20:37:22.427" v="2"/>
        <pc:sldMkLst>
          <pc:docMk/>
          <pc:sldMk cId="429342894" sldId="304"/>
        </pc:sldMkLst>
      </pc:sldChg>
      <pc:sldChg chg="add">
        <pc:chgData name="Daniel Khashabi" userId="S::dkhasha1@jh.edu::62390808-c838-45e6-be59-d6fd0d208bc8" providerId="AD" clId="Web-{59A33EFC-D767-B5FE-BDAF-FCEE7E50723E}" dt="2023-02-12T20:37:22.474" v="3"/>
        <pc:sldMkLst>
          <pc:docMk/>
          <pc:sldMk cId="1333427282" sldId="305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8"/>
        <pc:sldMkLst>
          <pc:docMk/>
          <pc:sldMk cId="1782267192" sldId="306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9"/>
        <pc:sldMkLst>
          <pc:docMk/>
          <pc:sldMk cId="1173220626" sldId="307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10"/>
        <pc:sldMkLst>
          <pc:docMk/>
          <pc:sldMk cId="454964113" sldId="308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11"/>
        <pc:sldMkLst>
          <pc:docMk/>
          <pc:sldMk cId="3782102687" sldId="309"/>
        </pc:sldMkLst>
      </pc:sldChg>
      <pc:sldMasterChg chg="add addSldLayout">
        <pc:chgData name="Daniel Khashabi" userId="S::dkhasha1@jh.edu::62390808-c838-45e6-be59-d6fd0d208bc8" providerId="AD" clId="Web-{59A33EFC-D767-B5FE-BDAF-FCEE7E50723E}" dt="2023-02-12T20:37:22.302" v="0"/>
        <pc:sldMasterMkLst>
          <pc:docMk/>
          <pc:sldMasterMk cId="0" sldId="2147483659"/>
        </pc:sldMasterMkLst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4213994881" sldId="214748366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5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6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7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9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9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4235497751" sldId="2147483692"/>
          </pc:sldLayoutMkLst>
        </pc:sldLayoutChg>
      </pc:sldMasterChg>
    </pc:docChg>
  </pc:docChgLst>
  <pc:docChgLst>
    <pc:chgData name="Daniel Khashabi" userId="S::dkhasha1@jh.edu::62390808-c838-45e6-be59-d6fd0d208bc8" providerId="AD" clId="Web-{6C45E7B3-CDEA-D86A-6107-A887FFCED6E2}"/>
    <pc:docChg chg="modSld">
      <pc:chgData name="Daniel Khashabi" userId="S::dkhasha1@jh.edu::62390808-c838-45e6-be59-d6fd0d208bc8" providerId="AD" clId="Web-{6C45E7B3-CDEA-D86A-6107-A887FFCED6E2}" dt="2023-02-13T22:42:50.418" v="20" actId="20577"/>
      <pc:docMkLst>
        <pc:docMk/>
      </pc:docMkLst>
      <pc:sldChg chg="modSp">
        <pc:chgData name="Daniel Khashabi" userId="S::dkhasha1@jh.edu::62390808-c838-45e6-be59-d6fd0d208bc8" providerId="AD" clId="Web-{6C45E7B3-CDEA-D86A-6107-A887FFCED6E2}" dt="2023-02-13T22:42:50.418" v="20" actId="20577"/>
        <pc:sldMkLst>
          <pc:docMk/>
          <pc:sldMk cId="2458244337" sldId="300"/>
        </pc:sldMkLst>
        <pc:spChg chg="mod">
          <ac:chgData name="Daniel Khashabi" userId="S::dkhasha1@jh.edu::62390808-c838-45e6-be59-d6fd0d208bc8" providerId="AD" clId="Web-{6C45E7B3-CDEA-D86A-6107-A887FFCED6E2}" dt="2023-02-13T22:42:50.418" v="20" actId="20577"/>
          <ac:spMkLst>
            <pc:docMk/>
            <pc:sldMk cId="2458244337" sldId="300"/>
            <ac:spMk id="2" creationId="{FD3E2ECF-073E-E04B-C660-2FC94FB7E69D}"/>
          </ac:spMkLst>
        </pc:spChg>
      </pc:sldChg>
    </pc:docChg>
  </pc:docChgLst>
  <pc:docChgLst>
    <pc:chgData name="Daniel Khashabi" userId="S::dkhasha1@jh.edu::62390808-c838-45e6-be59-d6fd0d208bc8" providerId="AD" clId="Web-{96CCFB8E-F5D7-4957-7208-4D7189578B59}"/>
    <pc:docChg chg="addSld addMainMaster modMainMaster">
      <pc:chgData name="Daniel Khashabi" userId="S::dkhasha1@jh.edu::62390808-c838-45e6-be59-d6fd0d208bc8" providerId="AD" clId="Web-{96CCFB8E-F5D7-4957-7208-4D7189578B59}" dt="2023-02-22T13:08:13.604" v="2"/>
      <pc:docMkLst>
        <pc:docMk/>
      </pc:docMkLst>
      <pc:sldChg chg="add">
        <pc:chgData name="Daniel Khashabi" userId="S::dkhasha1@jh.edu::62390808-c838-45e6-be59-d6fd0d208bc8" providerId="AD" clId="Web-{96CCFB8E-F5D7-4957-7208-4D7189578B59}" dt="2023-02-22T13:08:13.291" v="0"/>
        <pc:sldMkLst>
          <pc:docMk/>
          <pc:sldMk cId="806175394" sldId="306"/>
        </pc:sldMkLst>
      </pc:sldChg>
      <pc:sldChg chg="add">
        <pc:chgData name="Daniel Khashabi" userId="S::dkhasha1@jh.edu::62390808-c838-45e6-be59-d6fd0d208bc8" providerId="AD" clId="Web-{96CCFB8E-F5D7-4957-7208-4D7189578B59}" dt="2023-02-22T13:08:13.448" v="1"/>
        <pc:sldMkLst>
          <pc:docMk/>
          <pc:sldMk cId="1419098558" sldId="307"/>
        </pc:sldMkLst>
      </pc:sldChg>
      <pc:sldChg chg="add">
        <pc:chgData name="Daniel Khashabi" userId="S::dkhasha1@jh.edu::62390808-c838-45e6-be59-d6fd0d208bc8" providerId="AD" clId="Web-{96CCFB8E-F5D7-4957-7208-4D7189578B59}" dt="2023-02-22T13:08:13.604" v="2"/>
        <pc:sldMkLst>
          <pc:docMk/>
          <pc:sldMk cId="3576266896" sldId="308"/>
        </pc:sldMkLst>
      </pc:sldChg>
      <pc:sldMasterChg chg="modSldLayout">
        <pc:chgData name="Daniel Khashabi" userId="S::dkhasha1@jh.edu::62390808-c838-45e6-be59-d6fd0d208bc8" providerId="AD" clId="Web-{96CCFB8E-F5D7-4957-7208-4D7189578B59}" dt="2023-02-22T13:08:13.291" v="0"/>
        <pc:sldMasterMkLst>
          <pc:docMk/>
          <pc:sldMasterMk cId="0" sldId="2147483659"/>
        </pc:sldMasterMkLst>
        <pc:sldLayoutChg chg="replI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59"/>
            <pc:sldLayoutMk cId="4235497751" sldId="2147483692"/>
          </pc:sldLayoutMkLst>
        </pc:sldLayoutChg>
      </pc:sldMasterChg>
      <pc:sldMasterChg chg="add addSldLayout">
        <pc:chgData name="Daniel Khashabi" userId="S::dkhasha1@jh.edu::62390808-c838-45e6-be59-d6fd0d208bc8" providerId="AD" clId="Web-{96CCFB8E-F5D7-4957-7208-4D7189578B59}" dt="2023-02-22T13:08:13.291" v="0"/>
        <pc:sldMasterMkLst>
          <pc:docMk/>
          <pc:sldMasterMk cId="0" sldId="2147483691"/>
        </pc:sldMasterMkLst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1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2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3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4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4724" y="1216356"/>
            <a:ext cx="3475990" cy="28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06060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81722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894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8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102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6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36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6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89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268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710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0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638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4509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94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14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38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4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0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493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6059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3660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6314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662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781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5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697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3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0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2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1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34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06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030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84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14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4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86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5565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7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124407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732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43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99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6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724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4354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75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14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706" y="183260"/>
            <a:ext cx="77685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5160" y="398145"/>
            <a:ext cx="5793680" cy="323165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1999" y="2137029"/>
            <a:ext cx="6669881" cy="276999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5160" y="398145"/>
            <a:ext cx="5793680" cy="323165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5160" y="398145"/>
            <a:ext cx="5793680" cy="323165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5424" y="392975"/>
            <a:ext cx="863315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4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50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56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85" r:id="rId4"/>
    <p:sldLayoutId id="2147483686" r:id="rId5"/>
    <p:sldLayoutId id="2147483687" r:id="rId6"/>
    <p:sldLayoutId id="2147483654" r:id="rId7"/>
    <p:sldLayoutId id="2147483688" r:id="rId8"/>
    <p:sldLayoutId id="2147483689" r:id="rId9"/>
    <p:sldLayoutId id="2147483690" r:id="rId10"/>
    <p:sldLayoutId id="2147483658" r:id="rId11"/>
    <p:sldLayoutId id="2147483660" r:id="rId12"/>
    <p:sldLayoutId id="214748369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4289" y="34290"/>
            <a:ext cx="9086850" cy="5074919"/>
          </a:xfrm>
          <a:custGeom>
            <a:avLst/>
            <a:gdLst/>
            <a:ahLst/>
            <a:cxnLst/>
            <a:rect l="l" t="t" r="r" b="b"/>
            <a:pathLst>
              <a:path w="12115800" h="6766559">
                <a:moveTo>
                  <a:pt x="0" y="0"/>
                </a:moveTo>
                <a:lnTo>
                  <a:pt x="12115800" y="0"/>
                </a:lnTo>
                <a:lnTo>
                  <a:pt x="12115800" y="6766560"/>
                </a:lnTo>
                <a:lnTo>
                  <a:pt x="0" y="6766560"/>
                </a:lnTo>
                <a:lnTo>
                  <a:pt x="0" y="0"/>
                </a:lnTo>
                <a:close/>
              </a:path>
            </a:pathLst>
          </a:custGeom>
          <a:ln w="88900">
            <a:solidFill>
              <a:srgbClr val="00B6FC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5160" y="398145"/>
            <a:ext cx="579368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1999" y="2137029"/>
            <a:ext cx="66698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95415" y="4746253"/>
            <a:ext cx="173831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pPr marL="28575">
                <a:lnSpc>
                  <a:spcPct val="100000"/>
                </a:lnSpc>
                <a:spcBef>
                  <a:spcPts val="30"/>
                </a:spcBef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689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62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24" y="392975"/>
            <a:ext cx="67818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69283" y="1565304"/>
            <a:ext cx="6365875" cy="2221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43496" y="4776191"/>
            <a:ext cx="268604" cy="180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1F2628"/>
                </a:solidFill>
                <a:latin typeface="FreeSans"/>
                <a:cs typeface="FreeSans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5" dirty="0"/>
              <a:t>‹#›</a:t>
            </a:fld>
            <a:endParaRPr spc="-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Model Efficiency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175208"/>
            <a:ext cx="7869555" cy="2538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No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direct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impact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on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zero/few-shot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downstream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performance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but more </a:t>
            </a:r>
            <a:r>
              <a:rPr sz="1800" spc="55" dirty="0">
                <a:solidFill>
                  <a:srgbClr val="606060"/>
                </a:solidFill>
                <a:latin typeface="FreeSans"/>
                <a:cs typeface="FreeSans"/>
              </a:rPr>
              <a:t>eﬃcient 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translates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a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better model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using </a:t>
            </a:r>
            <a:r>
              <a:rPr sz="1800" spc="35" dirty="0">
                <a:solidFill>
                  <a:srgbClr val="606060"/>
                </a:solidFill>
                <a:latin typeface="FreeSans"/>
                <a:cs typeface="FreeSans"/>
              </a:rPr>
              <a:t>the </a:t>
            </a:r>
            <a:r>
              <a:rPr sz="1800" spc="-10" dirty="0">
                <a:solidFill>
                  <a:srgbClr val="606060"/>
                </a:solidFill>
                <a:latin typeface="FreeSans"/>
                <a:cs typeface="FreeSans"/>
              </a:rPr>
              <a:t>same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budget</a:t>
            </a:r>
            <a:endParaRPr sz="1800">
              <a:latin typeface="FreeSans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15" dirty="0">
                <a:solidFill>
                  <a:srgbClr val="606060"/>
                </a:solidFill>
                <a:latin typeface="FreeSans"/>
                <a:cs typeface="FreeSans"/>
              </a:rPr>
              <a:t>Examples </a:t>
            </a:r>
            <a:r>
              <a:rPr sz="1800" spc="35" dirty="0">
                <a:solidFill>
                  <a:srgbClr val="606060"/>
                </a:solidFill>
                <a:latin typeface="FreeSans"/>
                <a:cs typeface="FreeSans"/>
              </a:rPr>
              <a:t>of </a:t>
            </a:r>
            <a:r>
              <a:rPr sz="1800" spc="55" dirty="0">
                <a:solidFill>
                  <a:srgbClr val="606060"/>
                </a:solidFill>
                <a:latin typeface="FreeSans"/>
                <a:cs typeface="FreeSans"/>
              </a:rPr>
              <a:t>eﬃcient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</a:t>
            </a:r>
            <a:r>
              <a:rPr sz="1800" spc="-4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methods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15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Curriculum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learning: gradually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increasing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sequence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length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during</a:t>
            </a:r>
            <a:r>
              <a:rPr sz="1800" spc="-2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606060"/>
                </a:solidFill>
                <a:latin typeface="FreeSans"/>
                <a:cs typeface="FreeSans"/>
              </a:rPr>
              <a:t>Staged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training: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gradually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grow model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size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during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8-bit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Optimizers: </a:t>
            </a:r>
            <a:r>
              <a:rPr sz="1800" spc="-20" dirty="0">
                <a:solidFill>
                  <a:srgbClr val="606060"/>
                </a:solidFill>
                <a:latin typeface="FreeSans"/>
                <a:cs typeface="FreeSans"/>
              </a:rPr>
              <a:t>saves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memory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at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r>
              <a:rPr sz="1800" spc="6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time</a:t>
            </a:r>
            <a:endParaRPr sz="1800">
              <a:latin typeface="FreeSans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325"/>
              </a:spcBef>
              <a:tabLst>
                <a:tab pos="469265" algn="l"/>
              </a:tabLst>
            </a:pPr>
            <a:r>
              <a:rPr sz="1800" spc="-6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…</a:t>
            </a:r>
            <a:endParaRPr sz="1800">
              <a:latin typeface="FreeSans"/>
              <a:cs typeface="Free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4820608"/>
            <a:ext cx="807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606060"/>
                </a:solidFill>
                <a:latin typeface="FreeSans"/>
                <a:cs typeface="FreeSans"/>
              </a:rPr>
              <a:t>Li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et. </a:t>
            </a:r>
            <a:r>
              <a:rPr sz="1200" spc="-25" dirty="0">
                <a:solidFill>
                  <a:srgbClr val="606060"/>
                </a:solidFill>
                <a:latin typeface="FreeSans"/>
                <a:cs typeface="FreeSans"/>
              </a:rPr>
              <a:t>al., </a:t>
            </a:r>
            <a:r>
              <a:rPr sz="1200" spc="-30" dirty="0">
                <a:solidFill>
                  <a:srgbClr val="606060"/>
                </a:solidFill>
                <a:latin typeface="FreeSans"/>
                <a:cs typeface="FreeSans"/>
              </a:rPr>
              <a:t>2021: </a:t>
            </a:r>
            <a:r>
              <a:rPr sz="1200" dirty="0">
                <a:solidFill>
                  <a:srgbClr val="606060"/>
                </a:solidFill>
                <a:latin typeface="FreeSans"/>
                <a:cs typeface="FreeSans"/>
              </a:rPr>
              <a:t>Curriculum </a:t>
            </a:r>
            <a:r>
              <a:rPr sz="1200" spc="-5" dirty="0">
                <a:solidFill>
                  <a:srgbClr val="606060"/>
                </a:solidFill>
                <a:latin typeface="FreeSans"/>
                <a:cs typeface="FreeSans"/>
              </a:rPr>
              <a:t>Learning: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A </a:t>
            </a:r>
            <a:r>
              <a:rPr sz="1200" spc="-5" dirty="0">
                <a:solidFill>
                  <a:srgbClr val="606060"/>
                </a:solidFill>
                <a:latin typeface="FreeSans"/>
                <a:cs typeface="FreeSans"/>
              </a:rPr>
              <a:t>Regularization </a:t>
            </a:r>
            <a:r>
              <a:rPr sz="1200" spc="15" dirty="0">
                <a:solidFill>
                  <a:srgbClr val="606060"/>
                </a:solidFill>
                <a:latin typeface="FreeSans"/>
                <a:cs typeface="FreeSans"/>
              </a:rPr>
              <a:t>Method for </a:t>
            </a:r>
            <a:r>
              <a:rPr sz="1200" spc="20" dirty="0">
                <a:solidFill>
                  <a:srgbClr val="606060"/>
                </a:solidFill>
                <a:latin typeface="FreeSans"/>
                <a:cs typeface="FreeSans"/>
              </a:rPr>
              <a:t>Eﬃcient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and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Stable Billion-Scale </a:t>
            </a:r>
            <a:r>
              <a:rPr sz="1200" spc="-75" dirty="0">
                <a:solidFill>
                  <a:srgbClr val="606060"/>
                </a:solidFill>
                <a:latin typeface="FreeSans"/>
                <a:cs typeface="FreeSans"/>
              </a:rPr>
              <a:t>GPT </a:t>
            </a:r>
            <a:r>
              <a:rPr sz="1200" spc="10" dirty="0">
                <a:solidFill>
                  <a:srgbClr val="606060"/>
                </a:solidFill>
                <a:latin typeface="FreeSans"/>
                <a:cs typeface="FreeSans"/>
              </a:rPr>
              <a:t>Model </a:t>
            </a:r>
            <a:r>
              <a:rPr sz="1200" spc="-20" dirty="0">
                <a:solidFill>
                  <a:srgbClr val="606060"/>
                </a:solidFill>
                <a:latin typeface="FreeSans"/>
                <a:cs typeface="FreeSans"/>
              </a:rPr>
              <a:t>Pre-Training 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Shen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el. </a:t>
            </a:r>
            <a:r>
              <a:rPr sz="1200" spc="-25" dirty="0">
                <a:solidFill>
                  <a:srgbClr val="606060"/>
                </a:solidFill>
                <a:latin typeface="FreeSans"/>
                <a:cs typeface="FreeSans"/>
              </a:rPr>
              <a:t>al., </a:t>
            </a:r>
            <a:r>
              <a:rPr sz="1200" spc="30" dirty="0">
                <a:solidFill>
                  <a:srgbClr val="606060"/>
                </a:solidFill>
                <a:latin typeface="FreeSans"/>
                <a:cs typeface="FreeSans"/>
              </a:rPr>
              <a:t>2022: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Staged </a:t>
            </a:r>
            <a:r>
              <a:rPr sz="1200" spc="-20" dirty="0">
                <a:solidFill>
                  <a:srgbClr val="606060"/>
                </a:solidFill>
                <a:latin typeface="FreeSans"/>
                <a:cs typeface="FreeSans"/>
              </a:rPr>
              <a:t>Training </a:t>
            </a:r>
            <a:r>
              <a:rPr sz="1200" spc="15" dirty="0">
                <a:solidFill>
                  <a:srgbClr val="606060"/>
                </a:solidFill>
                <a:latin typeface="FreeSans"/>
                <a:cs typeface="FreeSans"/>
              </a:rPr>
              <a:t>for </a:t>
            </a:r>
            <a:r>
              <a:rPr sz="1200" spc="-15" dirty="0">
                <a:solidFill>
                  <a:srgbClr val="606060"/>
                </a:solidFill>
                <a:latin typeface="FreeSans"/>
                <a:cs typeface="FreeSans"/>
              </a:rPr>
              <a:t>Transformer </a:t>
            </a:r>
            <a:r>
              <a:rPr sz="1200" dirty="0">
                <a:solidFill>
                  <a:srgbClr val="606060"/>
                </a:solidFill>
                <a:latin typeface="FreeSans"/>
                <a:cs typeface="FreeSans"/>
              </a:rPr>
              <a:t>Language</a:t>
            </a:r>
            <a:r>
              <a:rPr sz="1200" spc="7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Models</a:t>
            </a:r>
            <a:endParaRPr sz="1200">
              <a:latin typeface="FreeSans"/>
              <a:cs typeface="Free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3044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Eﬃcient</a:t>
            </a:r>
            <a:r>
              <a:rPr spc="-25" dirty="0"/>
              <a:t> </a:t>
            </a:r>
            <a:r>
              <a:rPr spc="20" dirty="0"/>
              <a:t>pretraining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FreeSans"/>
                <a:cs typeface="FreeSans"/>
              </a:rPr>
              <a:t>295</a:t>
            </a:r>
            <a:endParaRPr sz="1000">
              <a:latin typeface="Free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36231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216356"/>
            <a:ext cx="8026400" cy="274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No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impact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on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zero/few-shot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downstream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performance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but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helps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with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</a:t>
            </a:r>
            <a:endParaRPr sz="1800">
              <a:latin typeface="FreeSans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Engineering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15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Instabilities: </a:t>
            </a:r>
            <a:r>
              <a:rPr sz="1800" spc="-75" dirty="0">
                <a:solidFill>
                  <a:srgbClr val="606060"/>
                </a:solidFill>
                <a:latin typeface="FreeSans"/>
                <a:cs typeface="FreeSans"/>
              </a:rPr>
              <a:t>fp16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or</a:t>
            </a:r>
            <a:r>
              <a:rPr sz="1800" spc="10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b="1" spc="-55" dirty="0">
                <a:solidFill>
                  <a:srgbClr val="606060"/>
                </a:solidFill>
                <a:latin typeface="FreeSans"/>
                <a:cs typeface="FreeSans"/>
              </a:rPr>
              <a:t>bﬂoat16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Model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parallelism: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pipeline 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parallelism </a:t>
            </a:r>
            <a:r>
              <a:rPr sz="1800" spc="-130" dirty="0">
                <a:solidFill>
                  <a:srgbClr val="606060"/>
                </a:solidFill>
                <a:latin typeface="FreeSans"/>
                <a:cs typeface="FreeSans"/>
              </a:rPr>
              <a:t>(PP),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tensor 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parallelism</a:t>
            </a:r>
            <a:r>
              <a:rPr sz="1800" spc="-16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FreeSans"/>
                <a:cs typeface="FreeSans"/>
              </a:rPr>
              <a:t>(TP)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Hardware: </a:t>
            </a:r>
            <a:r>
              <a:rPr sz="1800" spc="-65" dirty="0">
                <a:solidFill>
                  <a:srgbClr val="606060"/>
                </a:solidFill>
                <a:latin typeface="FreeSans"/>
                <a:cs typeface="FreeSans"/>
              </a:rPr>
              <a:t>V100, </a:t>
            </a:r>
            <a:r>
              <a:rPr sz="1800" spc="-70" dirty="0">
                <a:solidFill>
                  <a:srgbClr val="606060"/>
                </a:solidFill>
                <a:latin typeface="FreeSans"/>
                <a:cs typeface="FreeSans"/>
              </a:rPr>
              <a:t>A100,</a:t>
            </a:r>
            <a:r>
              <a:rPr sz="1800" spc="9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FreeSans"/>
                <a:cs typeface="FreeSans"/>
              </a:rPr>
              <a:t>TPUs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Hardware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throughput</a:t>
            </a:r>
            <a:endParaRPr sz="1800">
              <a:latin typeface="FreeSans"/>
              <a:cs typeface="FreeSans"/>
            </a:endParaRPr>
          </a:p>
          <a:p>
            <a:pPr marL="645160">
              <a:lnSpc>
                <a:spcPct val="100000"/>
              </a:lnSpc>
              <a:spcBef>
                <a:spcPts val="340"/>
              </a:spcBef>
              <a:tabLst>
                <a:tab pos="926465" algn="l"/>
              </a:tabLst>
            </a:pPr>
            <a:r>
              <a:rPr sz="1400" spc="-5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400" spc="-25" dirty="0">
                <a:solidFill>
                  <a:srgbClr val="606060"/>
                </a:solidFill>
                <a:latin typeface="FreeSans"/>
                <a:cs typeface="FreeSans"/>
              </a:rPr>
              <a:t>Small </a:t>
            </a:r>
            <a:r>
              <a:rPr sz="1400" dirty="0">
                <a:solidFill>
                  <a:srgbClr val="606060"/>
                </a:solidFill>
                <a:latin typeface="FreeSans"/>
                <a:cs typeface="FreeSans"/>
              </a:rPr>
              <a:t>tweaks </a:t>
            </a:r>
            <a:r>
              <a:rPr sz="1400" spc="3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ratio </a:t>
            </a:r>
            <a:r>
              <a:rPr sz="1400" spc="25" dirty="0">
                <a:solidFill>
                  <a:srgbClr val="606060"/>
                </a:solidFill>
                <a:latin typeface="FreeSans"/>
                <a:cs typeface="FreeSans"/>
              </a:rPr>
              <a:t>of </a:t>
            </a:r>
            <a:r>
              <a:rPr sz="1400" spc="20" dirty="0">
                <a:solidFill>
                  <a:srgbClr val="606060"/>
                </a:solidFill>
                <a:latin typeface="FreeSans"/>
                <a:cs typeface="FreeSans"/>
              </a:rPr>
              <a:t>depth/width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lead </a:t>
            </a:r>
            <a:r>
              <a:rPr sz="1400" spc="3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400" spc="25" dirty="0">
                <a:solidFill>
                  <a:srgbClr val="606060"/>
                </a:solidFill>
                <a:latin typeface="FreeSans"/>
                <a:cs typeface="FreeSans"/>
              </a:rPr>
              <a:t>huge diﬀerence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in</a:t>
            </a:r>
            <a:r>
              <a:rPr sz="1400" spc="-4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400" spc="20" dirty="0">
                <a:solidFill>
                  <a:srgbClr val="606060"/>
                </a:solidFill>
                <a:latin typeface="FreeSans"/>
                <a:cs typeface="FreeSans"/>
              </a:rPr>
              <a:t>throughput</a:t>
            </a:r>
            <a:endParaRPr sz="1400">
              <a:latin typeface="FreeSans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235"/>
              </a:spcBef>
              <a:tabLst>
                <a:tab pos="469265" algn="l"/>
              </a:tabLst>
            </a:pPr>
            <a:r>
              <a:rPr sz="1800" spc="-6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…</a:t>
            </a:r>
            <a:endParaRPr sz="1800">
              <a:latin typeface="FreeSans"/>
              <a:cs typeface="Free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337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Engineering</a:t>
            </a:r>
            <a:r>
              <a:rPr spc="-10" dirty="0"/>
              <a:t> </a:t>
            </a:r>
            <a:r>
              <a:rPr spc="10" dirty="0"/>
              <a:t>Considerations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8468" y="102819"/>
            <a:ext cx="2501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FreeSans"/>
                <a:cs typeface="FreeSans"/>
              </a:rPr>
              <a:t>296</a:t>
            </a:r>
            <a:endParaRPr sz="1000">
              <a:latin typeface="Free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9315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7297-0B8B-E5E2-3626-F4A67E21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4AF2C-0C06-3BF3-21E9-FFD424D32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426E924-26F4-C150-5C52-CBABCB6A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751426"/>
            <a:ext cx="7259893" cy="3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9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Distillation, efficiency, </a:t>
            </a:r>
            <a:br>
              <a:rPr lang="en-US" sz="2800" dirty="0"/>
            </a:br>
            <a:r>
              <a:rPr lang="en-US" sz="2800"/>
              <a:t>Quantization, etc.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4604-CC94-9EBA-87E5-EAE46A17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FBD58-63CA-25C2-7FF2-2E8B1E583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is too big </a:t>
            </a: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uses roughly 110 million parameters for its base form which means it take a long time to train , the larger form of BERT has 340 million parameters.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This means a 12 layer transformer BERT takes 4 days to train !!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AA1C2-5E0C-4A1F-0C2E-85BC02020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B2FA-DD33-5508-E9B7-ACC9062F605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2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175A-6197-9717-BA09-40D6F18E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1E19-E08C-7FB1-5DA7-B72730477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1) Pruning: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This helps us identify the correct subnetwork needed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A MIT ICLR Study says rewinding and training gives great factorization results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A5E6D-E15C-942D-8174-3B41E5981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BFE19-806F-25AC-829A-EC24FE2B9AC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AC7D0DEA-96B4-3C1C-2707-0C7E49B2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299518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2) Parameter sharing: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Creates a shared feature space which enables the same feature detector to be used across everything on one plane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To put into context for </a:t>
            </a:r>
            <a:r>
              <a:rPr lang="en-US" err="1">
                <a:solidFill>
                  <a:schemeClr val="tx1"/>
                </a:solidFill>
                <a:latin typeface="Calibri"/>
              </a:rPr>
              <a:t>AlexNet</a:t>
            </a:r>
            <a:r>
              <a:rPr lang="en-US">
                <a:solidFill>
                  <a:schemeClr val="tx1"/>
                </a:solidFill>
                <a:latin typeface="Calibri"/>
              </a:rPr>
              <a:t>: 105,415,600‬ weights vs 34,944 weights</a:t>
            </a:r>
            <a:endParaRPr lang="en-US" b="1" i="1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3) Knowledge Distillation: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This allows efficient distilling of information from a pretrained BERT to a smaller model that can still work with great accuracy but much faster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Student-Teacher training where a teacher network adds its error to the student’s loss function, thus, helping the student network to converge to a better solution.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854" y="578611"/>
            <a:ext cx="4856321" cy="98108"/>
          </a:xfrm>
          <a:custGeom>
            <a:avLst/>
            <a:gdLst/>
            <a:ahLst/>
            <a:cxnLst/>
            <a:rect l="l" t="t" r="r" b="b"/>
            <a:pathLst>
              <a:path w="6475095" h="130809">
                <a:moveTo>
                  <a:pt x="6474895" y="0"/>
                </a:moveTo>
                <a:lnTo>
                  <a:pt x="0" y="0"/>
                </a:lnTo>
                <a:lnTo>
                  <a:pt x="0" y="130218"/>
                </a:lnTo>
                <a:lnTo>
                  <a:pt x="6474895" y="130218"/>
                </a:lnTo>
                <a:lnTo>
                  <a:pt x="64748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871999" y="891159"/>
            <a:ext cx="6910864" cy="1631089"/>
          </a:xfrm>
          <a:prstGeom prst="rect">
            <a:avLst/>
          </a:prstGeom>
        </p:spPr>
        <p:txBody>
          <a:bodyPr vert="horz" wrap="square" lIns="0" tIns="153353" rIns="0" bIns="0" rtlCol="0">
            <a:spAutoFit/>
          </a:bodyPr>
          <a:lstStyle/>
          <a:p>
            <a:pPr marL="9525" algn="just">
              <a:spcBef>
                <a:spcPts val="1208"/>
              </a:spcBef>
            </a:pPr>
            <a:r>
              <a:rPr sz="1800" spc="-11" dirty="0">
                <a:solidFill>
                  <a:srgbClr val="C00000"/>
                </a:solidFill>
                <a:latin typeface="Microsoft Sans Serif"/>
                <a:cs typeface="Microsoft Sans Serif"/>
              </a:rPr>
              <a:t>There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are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several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49" dirty="0">
                <a:solidFill>
                  <a:srgbClr val="C00000"/>
                </a:solidFill>
                <a:latin typeface="Microsoft Sans Serif"/>
                <a:cs typeface="Microsoft Sans Serif"/>
              </a:rPr>
              <a:t>issues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113" dirty="0">
                <a:solidFill>
                  <a:srgbClr val="C00000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C00000"/>
                </a:solidFill>
                <a:latin typeface="Microsoft Sans Serif"/>
                <a:cs typeface="Microsoft Sans Serif"/>
              </a:rPr>
              <a:t>be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8" dirty="0">
                <a:solidFill>
                  <a:srgbClr val="C00000"/>
                </a:solidFill>
                <a:latin typeface="Microsoft Sans Serif"/>
                <a:cs typeface="Microsoft Sans Serif"/>
              </a:rPr>
              <a:t>aware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53" dirty="0">
                <a:solidFill>
                  <a:srgbClr val="C00000"/>
                </a:solidFill>
                <a:latin typeface="Microsoft Sans Serif"/>
                <a:cs typeface="Microsoft Sans Serif"/>
              </a:rPr>
              <a:t>of:</a:t>
            </a:r>
            <a:endParaRPr sz="1800">
              <a:latin typeface="Microsoft Sans Serif"/>
              <a:cs typeface="Microsoft Sans Serif"/>
            </a:endParaRPr>
          </a:p>
          <a:p>
            <a:pPr marL="266700" marR="3810" indent="-257175" algn="just">
              <a:lnSpc>
                <a:spcPct val="149200"/>
              </a:lnSpc>
              <a:spcBef>
                <a:spcPts val="71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79" dirty="0">
                <a:latin typeface="Microsoft Sans Serif"/>
                <a:cs typeface="Microsoft Sans Serif"/>
              </a:rPr>
              <a:t>It </a:t>
            </a:r>
            <a:r>
              <a:rPr sz="1800" spc="-45" dirty="0">
                <a:latin typeface="Microsoft Sans Serif"/>
                <a:cs typeface="Microsoft Sans Serif"/>
              </a:rPr>
              <a:t>is </a:t>
            </a:r>
            <a:r>
              <a:rPr sz="1800" spc="15" dirty="0">
                <a:latin typeface="Microsoft Sans Serif"/>
                <a:cs typeface="Microsoft Sans Serif"/>
              </a:rPr>
              <a:t>very 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costly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 </a:t>
            </a:r>
            <a:r>
              <a:rPr sz="1800" spc="34" dirty="0">
                <a:latin typeface="Microsoft Sans Serif"/>
                <a:cs typeface="Microsoft Sans Serif"/>
              </a:rPr>
              <a:t>train </a:t>
            </a:r>
            <a:r>
              <a:rPr sz="1800" spc="11" dirty="0">
                <a:latin typeface="Microsoft Sans Serif"/>
                <a:cs typeface="Microsoft Sans Serif"/>
              </a:rPr>
              <a:t>these </a:t>
            </a:r>
            <a:r>
              <a:rPr sz="1800" spc="15" dirty="0">
                <a:latin typeface="Microsoft Sans Serif"/>
                <a:cs typeface="Microsoft Sans Serif"/>
              </a:rPr>
              <a:t>large models. </a:t>
            </a:r>
            <a:r>
              <a:rPr sz="1800" spc="-26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companies </a:t>
            </a:r>
            <a:r>
              <a:rPr sz="1800" spc="41" dirty="0">
                <a:latin typeface="Microsoft Sans Serif"/>
                <a:cs typeface="Microsoft Sans Serif"/>
              </a:rPr>
              <a:t>who 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8" dirty="0">
                <a:latin typeface="Microsoft Sans Serif"/>
                <a:cs typeface="Microsoft Sans Serif"/>
              </a:rPr>
              <a:t>develop </a:t>
            </a:r>
            <a:r>
              <a:rPr sz="1800" spc="11" dirty="0">
                <a:latin typeface="Microsoft Sans Serif"/>
                <a:cs typeface="Microsoft Sans Serif"/>
              </a:rPr>
              <a:t>these </a:t>
            </a:r>
            <a:r>
              <a:rPr sz="1800" spc="19" dirty="0">
                <a:latin typeface="Microsoft Sans Serif"/>
                <a:cs typeface="Microsoft Sans Serif"/>
              </a:rPr>
              <a:t>models </a:t>
            </a:r>
            <a:r>
              <a:rPr sz="1800" spc="-26" dirty="0">
                <a:latin typeface="Microsoft Sans Serif"/>
                <a:cs typeface="Microsoft Sans Serif"/>
              </a:rPr>
              <a:t>easily </a:t>
            </a:r>
            <a:r>
              <a:rPr sz="1800" spc="15" dirty="0">
                <a:latin typeface="Microsoft Sans Serif"/>
                <a:cs typeface="Microsoft Sans Serif"/>
              </a:rPr>
              <a:t>spend </a:t>
            </a:r>
            <a:r>
              <a:rPr sz="1800" spc="-34" dirty="0">
                <a:latin typeface="Microsoft Sans Serif"/>
                <a:cs typeface="Microsoft Sans Serif"/>
              </a:rPr>
              <a:t>an </a:t>
            </a:r>
            <a:r>
              <a:rPr sz="1800" spc="34" dirty="0">
                <a:latin typeface="Microsoft Sans Serif"/>
                <a:cs typeface="Microsoft Sans Serif"/>
              </a:rPr>
              <a:t>entire </a:t>
            </a:r>
            <a:r>
              <a:rPr sz="1800" spc="53" dirty="0">
                <a:latin typeface="Microsoft Sans Serif"/>
                <a:cs typeface="Microsoft Sans Serif"/>
              </a:rPr>
              <a:t>month </a:t>
            </a:r>
            <a:r>
              <a:rPr sz="1800" spc="34" dirty="0">
                <a:latin typeface="Microsoft Sans Serif"/>
                <a:cs typeface="Microsoft Sans Serif"/>
              </a:rPr>
              <a:t>training </a:t>
            </a:r>
            <a:r>
              <a:rPr sz="1800" spc="19" dirty="0">
                <a:latin typeface="Microsoft Sans Serif"/>
                <a:cs typeface="Microsoft Sans Serif"/>
              </a:rPr>
              <a:t>one </a:t>
            </a:r>
            <a:r>
              <a:rPr sz="1800" spc="-469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model,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8" dirty="0">
                <a:latin typeface="Microsoft Sans Serif"/>
                <a:cs typeface="Microsoft Sans Serif"/>
              </a:rPr>
              <a:t>which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-53" dirty="0">
                <a:latin typeface="Microsoft Sans Serif"/>
                <a:cs typeface="Microsoft Sans Serif"/>
              </a:rPr>
              <a:t>uses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23" dirty="0">
                <a:solidFill>
                  <a:srgbClr val="C00000"/>
                </a:solidFill>
                <a:latin typeface="Microsoft Sans Serif"/>
                <a:cs typeface="Microsoft Sans Serif"/>
              </a:rPr>
              <a:t>incredible 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amounts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79" dirty="0">
                <a:solidFill>
                  <a:srgbClr val="C00000"/>
                </a:solidFill>
                <a:latin typeface="Microsoft Sans Serif"/>
                <a:cs typeface="Microsoft Sans Serif"/>
              </a:rPr>
              <a:t>of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electricity.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999" y="2681097"/>
            <a:ext cx="40728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120" dirty="0">
                <a:solidFill>
                  <a:srgbClr val="C00000"/>
                </a:solidFill>
                <a:latin typeface="Microsoft Sans Serif"/>
                <a:cs typeface="Microsoft Sans Serif"/>
              </a:rPr>
              <a:t>BERT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alone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is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estimated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23" dirty="0">
                <a:latin typeface="Microsoft Sans Serif"/>
                <a:cs typeface="Microsoft Sans Serif"/>
              </a:rPr>
              <a:t>cost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over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8181" y="2682180"/>
            <a:ext cx="471488" cy="2851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809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800" spc="41" dirty="0">
                <a:latin typeface="Microsoft Sans Serif"/>
                <a:cs typeface="Microsoft Sans Serif"/>
              </a:rPr>
              <a:t>$1M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3723" y="2681097"/>
            <a:ext cx="216931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75" dirty="0">
                <a:latin typeface="Microsoft Sans Serif"/>
                <a:cs typeface="Microsoft Sans Serif"/>
              </a:rPr>
              <a:t>for</a:t>
            </a:r>
            <a:r>
              <a:rPr sz="1800" spc="-8" dirty="0">
                <a:latin typeface="Microsoft Sans Serif"/>
                <a:cs typeface="Microsoft Sans Serif"/>
              </a:rPr>
              <a:t> </a:t>
            </a:r>
            <a:r>
              <a:rPr sz="1800" spc="49" dirty="0">
                <a:latin typeface="Microsoft Sans Serif"/>
                <a:cs typeface="Microsoft Sans Serif"/>
              </a:rPr>
              <a:t>their</a:t>
            </a:r>
            <a:r>
              <a:rPr sz="1800" spc="-4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final</a:t>
            </a:r>
            <a:r>
              <a:rPr sz="1800" spc="-8" dirty="0">
                <a:latin typeface="Microsoft Sans Serif"/>
                <a:cs typeface="Microsoft Sans Serif"/>
              </a:rPr>
              <a:t> </a:t>
            </a:r>
            <a:r>
              <a:rPr sz="1800" spc="19" dirty="0">
                <a:latin typeface="Microsoft Sans Serif"/>
                <a:cs typeface="Microsoft Sans Serif"/>
              </a:rPr>
              <a:t>models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7706" y="183261"/>
            <a:ext cx="114776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69" dirty="0"/>
              <a:t>Co</a:t>
            </a:r>
            <a:r>
              <a:rPr spc="23" dirty="0"/>
              <a:t>n</a:t>
            </a:r>
            <a:r>
              <a:rPr spc="-30" dirty="0"/>
              <a:t>c</a:t>
            </a:r>
            <a:r>
              <a:rPr spc="23" dirty="0"/>
              <a:t>e</a:t>
            </a:r>
            <a:r>
              <a:rPr spc="-86" dirty="0"/>
              <a:t>r</a:t>
            </a:r>
            <a:r>
              <a:rPr spc="23" dirty="0"/>
              <a:t>n</a:t>
            </a:r>
            <a:r>
              <a:rPr spc="41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99" y="3301324"/>
            <a:ext cx="4191000" cy="9143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21562" y="3559690"/>
            <a:ext cx="130373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7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6865" y="4842414"/>
            <a:ext cx="2482215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b="1" spc="-4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1050" spc="-4" dirty="0">
                <a:latin typeface="Calibri"/>
                <a:cs typeface="Calibri"/>
              </a:rPr>
              <a:t>: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https://arxiv.org/pdf/2004.08900.pdf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26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854" y="578611"/>
            <a:ext cx="4856321" cy="98108"/>
          </a:xfrm>
          <a:custGeom>
            <a:avLst/>
            <a:gdLst/>
            <a:ahLst/>
            <a:cxnLst/>
            <a:rect l="l" t="t" r="r" b="b"/>
            <a:pathLst>
              <a:path w="6475095" h="130809">
                <a:moveTo>
                  <a:pt x="6474895" y="0"/>
                </a:moveTo>
                <a:lnTo>
                  <a:pt x="0" y="0"/>
                </a:lnTo>
                <a:lnTo>
                  <a:pt x="0" y="130218"/>
                </a:lnTo>
                <a:lnTo>
                  <a:pt x="6474895" y="130218"/>
                </a:lnTo>
                <a:lnTo>
                  <a:pt x="64748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871999" y="923164"/>
            <a:ext cx="44667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79" dirty="0">
                <a:latin typeface="Microsoft Sans Serif"/>
                <a:cs typeface="Microsoft Sans Serif"/>
              </a:rPr>
              <a:t>It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is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very 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costly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train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11" dirty="0">
                <a:latin typeface="Microsoft Sans Serif"/>
                <a:cs typeface="Microsoft Sans Serif"/>
              </a:rPr>
              <a:t>these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large models.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706" y="183261"/>
            <a:ext cx="114776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69" dirty="0">
                <a:latin typeface="Trebuchet MS"/>
                <a:cs typeface="Trebuchet MS"/>
              </a:rPr>
              <a:t>Co</a:t>
            </a:r>
            <a:r>
              <a:rPr sz="2100" spc="23" dirty="0">
                <a:latin typeface="Trebuchet MS"/>
                <a:cs typeface="Trebuchet MS"/>
              </a:rPr>
              <a:t>n</a:t>
            </a:r>
            <a:r>
              <a:rPr sz="2100" spc="-30" dirty="0">
                <a:latin typeface="Trebuchet MS"/>
                <a:cs typeface="Trebuchet MS"/>
              </a:rPr>
              <a:t>c</a:t>
            </a:r>
            <a:r>
              <a:rPr sz="2100" spc="23" dirty="0">
                <a:latin typeface="Trebuchet MS"/>
                <a:cs typeface="Trebuchet MS"/>
              </a:rPr>
              <a:t>e</a:t>
            </a:r>
            <a:r>
              <a:rPr sz="2100" spc="-86" dirty="0">
                <a:latin typeface="Trebuchet MS"/>
                <a:cs typeface="Trebuchet MS"/>
              </a:rPr>
              <a:t>r</a:t>
            </a:r>
            <a:r>
              <a:rPr sz="2100" spc="23" dirty="0">
                <a:latin typeface="Trebuchet MS"/>
                <a:cs typeface="Trebuchet MS"/>
              </a:rPr>
              <a:t>n</a:t>
            </a:r>
            <a:r>
              <a:rPr sz="2100" spc="41" dirty="0"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44" y="1382216"/>
            <a:ext cx="7410450" cy="3276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521562" y="3559690"/>
            <a:ext cx="130373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8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36865" y="4842414"/>
            <a:ext cx="2482215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b="1" spc="-4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1050" spc="-4" dirty="0">
                <a:latin typeface="Calibri"/>
                <a:cs typeface="Calibri"/>
              </a:rPr>
              <a:t>: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https://arxiv.org/pdf/2004.08900.pdf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0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500" y="578611"/>
            <a:ext cx="1217771" cy="97154"/>
          </a:xfrm>
          <a:custGeom>
            <a:avLst/>
            <a:gdLst/>
            <a:ahLst/>
            <a:cxnLst/>
            <a:rect l="l" t="t" r="r" b="b"/>
            <a:pathLst>
              <a:path w="1623695" h="129540">
                <a:moveTo>
                  <a:pt x="1623494" y="0"/>
                </a:moveTo>
                <a:lnTo>
                  <a:pt x="0" y="0"/>
                </a:lnTo>
                <a:lnTo>
                  <a:pt x="0" y="128967"/>
                </a:lnTo>
                <a:lnTo>
                  <a:pt x="1623494" y="128967"/>
                </a:lnTo>
                <a:lnTo>
                  <a:pt x="16234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985" y="187833"/>
            <a:ext cx="114776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69" dirty="0"/>
              <a:t>Co</a:t>
            </a:r>
            <a:r>
              <a:rPr spc="23" dirty="0"/>
              <a:t>n</a:t>
            </a:r>
            <a:r>
              <a:rPr spc="-30" dirty="0"/>
              <a:t>c</a:t>
            </a:r>
            <a:r>
              <a:rPr spc="23" dirty="0"/>
              <a:t>e</a:t>
            </a:r>
            <a:r>
              <a:rPr spc="-86" dirty="0"/>
              <a:t>r</a:t>
            </a:r>
            <a:r>
              <a:rPr spc="23" dirty="0"/>
              <a:t>n</a:t>
            </a:r>
            <a:r>
              <a:rPr spc="41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472" y="4154160"/>
            <a:ext cx="3945347" cy="8102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0967" y="509013"/>
            <a:ext cx="5122083" cy="32730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521562" y="3559690"/>
            <a:ext cx="130373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1753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Macintosh PowerPoint</Application>
  <PresentationFormat>On-screen Show (16:9)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Roboto</vt:lpstr>
      <vt:lpstr>Times New Roman</vt:lpstr>
      <vt:lpstr>Courier New</vt:lpstr>
      <vt:lpstr>Arial</vt:lpstr>
      <vt:lpstr>Source Sans Pro</vt:lpstr>
      <vt:lpstr>Tahoma</vt:lpstr>
      <vt:lpstr>FreeSans</vt:lpstr>
      <vt:lpstr>Microsoft Sans Serif</vt:lpstr>
      <vt:lpstr>Arial MT</vt:lpstr>
      <vt:lpstr>Consolas</vt:lpstr>
      <vt:lpstr>Corbel</vt:lpstr>
      <vt:lpstr>Source Serif Pro</vt:lpstr>
      <vt:lpstr>Calibri</vt:lpstr>
      <vt:lpstr>Wingdings</vt:lpstr>
      <vt:lpstr>Trebuchet MS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Simple Light</vt:lpstr>
      <vt:lpstr>Office Theme</vt:lpstr>
      <vt:lpstr>Office Theme</vt:lpstr>
      <vt:lpstr>Model Efficiency</vt:lpstr>
      <vt:lpstr>Distillation, efficiency,  Quantization, etc. </vt:lpstr>
      <vt:lpstr>PROBLEM</vt:lpstr>
      <vt:lpstr>How do we make BERT smaller ?</vt:lpstr>
      <vt:lpstr>How do we make BERT smaller ? </vt:lpstr>
      <vt:lpstr>How do we make BERT smaller ? </vt:lpstr>
      <vt:lpstr>Concerns</vt:lpstr>
      <vt:lpstr>PowerPoint Presentation</vt:lpstr>
      <vt:lpstr>Concerns</vt:lpstr>
      <vt:lpstr>Eﬃcient pretraining</vt:lpstr>
      <vt:lpstr>Engineering Considerations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21</cp:revision>
  <dcterms:modified xsi:type="dcterms:W3CDTF">2023-11-13T02:28:53Z</dcterms:modified>
</cp:coreProperties>
</file>